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5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AED26-8677-4CC1-9048-8FAD03F1CDA6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41030-F54C-4078-8D97-8430C3E735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10208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022" y="76200"/>
            <a:ext cx="89221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/>
              <a:t>Complexity and Constraints of </a:t>
            </a:r>
          </a:p>
          <a:p>
            <a:pPr algn="ctr"/>
            <a:r>
              <a:rPr lang="en-US" sz="3200" b="1" dirty="0" smtClean="0"/>
              <a:t>Tamarisk Treatment in the Mojave River Watershed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633008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Ken Lair</a:t>
            </a:r>
            <a:r>
              <a:rPr lang="en-US" sz="2000" b="1" dirty="0" smtClean="0">
                <a:solidFill>
                  <a:schemeClr val="bg1"/>
                </a:solidFill>
              </a:rPr>
              <a:t>, Lair Restoration Consulting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Hesperia, CA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FFFF00"/>
                </a:solidFill>
              </a:rPr>
              <a:t>Chuck Bell and Jackie Lindgren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Mojave Desert Resource Conservation District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Victorville, CA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5410200"/>
            <a:ext cx="2788840" cy="132343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Tamarisk Coalition</a:t>
            </a:r>
          </a:p>
          <a:p>
            <a:pPr algn="ctr"/>
            <a:r>
              <a:rPr lang="en-US" sz="2000" b="1" dirty="0" smtClean="0"/>
              <a:t>2016 Annual Conference</a:t>
            </a:r>
          </a:p>
          <a:p>
            <a:pPr algn="ctr"/>
            <a:r>
              <a:rPr lang="en-US" sz="2000" b="1" dirty="0" smtClean="0"/>
              <a:t>Grand Junction, CO</a:t>
            </a:r>
          </a:p>
          <a:p>
            <a:pPr algn="ctr"/>
            <a:r>
              <a:rPr lang="en-US" sz="2000" b="1" dirty="0" smtClean="0"/>
              <a:t>February 10, 2016</a:t>
            </a:r>
            <a:endParaRPr lang="en-US" sz="2000" b="1" dirty="0"/>
          </a:p>
        </p:txBody>
      </p:sp>
      <p:pic>
        <p:nvPicPr>
          <p:cNvPr id="9" name="Picture 8" descr="MDRCD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2100" y="3695700"/>
            <a:ext cx="723900" cy="7239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0" name="Picture 9" descr="bocu_001.jpg"/>
          <p:cNvPicPr>
            <a:picLocks noChangeAspect="1"/>
          </p:cNvPicPr>
          <p:nvPr/>
        </p:nvPicPr>
        <p:blipFill>
          <a:blip r:embed="rId4" cstate="print"/>
          <a:srcRect l="9818" r="21273"/>
          <a:stretch>
            <a:fillRect/>
          </a:stretch>
        </p:blipFill>
        <p:spPr>
          <a:xfrm>
            <a:off x="4374347" y="2465696"/>
            <a:ext cx="350053" cy="762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urn overview 2.jpg"/>
          <p:cNvPicPr>
            <a:picLocks noChangeAspect="1"/>
          </p:cNvPicPr>
          <p:nvPr/>
        </p:nvPicPr>
        <p:blipFill>
          <a:blip r:embed="rId2" cstate="print"/>
          <a:srcRect l="3750" t="1875" r="5000" b="3750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187" y="228600"/>
            <a:ext cx="58636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FF00"/>
                </a:solidFill>
                <a:latin typeface="+mn-lt"/>
              </a:rPr>
              <a:t>Occasional saltcedar genetic mutations after fire injury –</a:t>
            </a:r>
          </a:p>
          <a:p>
            <a:pPr algn="l"/>
            <a:endParaRPr lang="en-US" sz="2400" dirty="0" smtClean="0">
              <a:solidFill>
                <a:schemeClr val="bg1"/>
              </a:solidFill>
              <a:latin typeface="+mn-lt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300" b="1" dirty="0" smtClean="0">
                <a:solidFill>
                  <a:schemeClr val="bg1"/>
                </a:solidFill>
                <a:latin typeface="+mn-lt"/>
              </a:rPr>
              <a:t>Stem and leaf coalescence into fans;</a:t>
            </a:r>
          </a:p>
          <a:p>
            <a:pPr algn="l">
              <a:buFont typeface="Wingdings" pitchFamily="2" charset="2"/>
              <a:buChar char="Ø"/>
            </a:pPr>
            <a:r>
              <a:rPr lang="en-US" sz="2300" b="1" dirty="0" smtClean="0">
                <a:solidFill>
                  <a:schemeClr val="bg1"/>
                </a:solidFill>
                <a:latin typeface="+mn-lt"/>
              </a:rPr>
              <a:t> Plants develop resistance to certain </a:t>
            </a:r>
          </a:p>
          <a:p>
            <a:pPr algn="l"/>
            <a:r>
              <a:rPr lang="en-US" sz="2300" b="1" dirty="0" smtClean="0">
                <a:solidFill>
                  <a:schemeClr val="bg1"/>
                </a:solidFill>
                <a:latin typeface="+mn-lt"/>
              </a:rPr>
              <a:t>     types of herbicide treatment.</a:t>
            </a:r>
          </a:p>
          <a:p>
            <a:pPr algn="l"/>
            <a:endParaRPr lang="en-US" sz="2400" b="1" dirty="0" smtClean="0">
              <a:solidFill>
                <a:schemeClr val="bg1"/>
              </a:solidFill>
              <a:latin typeface="+mn-lt"/>
            </a:endParaRPr>
          </a:p>
          <a:p>
            <a:pPr algn="l"/>
            <a:endParaRPr lang="en-US" sz="2400" b="1" dirty="0" smtClean="0">
              <a:solidFill>
                <a:schemeClr val="bg1"/>
              </a:solidFill>
              <a:latin typeface="+mn-lt"/>
            </a:endParaRPr>
          </a:p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n-lt"/>
              </a:rPr>
              <a:t>Not supported by scientific study, but experience indicates it occurs occasionally following plant injury by fire.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6096000" y="228600"/>
            <a:ext cx="2819400" cy="3733800"/>
            <a:chOff x="6248400" y="228600"/>
            <a:chExt cx="2514600" cy="3352800"/>
          </a:xfrm>
        </p:grpSpPr>
        <p:pic>
          <p:nvPicPr>
            <p:cNvPr id="638977" name="Picture 1" descr="F:\kldir_laptop\Weed Information\Saltcedar\Abnormal saltcedar growth\Cobra stem_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8400" y="228600"/>
              <a:ext cx="2514600" cy="33528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58457" y="3048000"/>
              <a:ext cx="1911802" cy="4145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“Cobra stems”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kldir\Projects\Projects - PMC\Mojave River Saltcedar Management\Images\Phase II-III Recon 041411\P1020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990600"/>
            <a:ext cx="9144000" cy="5878532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The MDRCD and MWA have accomplished approximately 90% control of </a:t>
            </a:r>
          </a:p>
          <a:p>
            <a:r>
              <a:rPr lang="en-US" sz="2000" b="1" dirty="0" smtClean="0"/>
              <a:t>     saltcedar in the Upper and Middle Mojave River system (approximately 60 </a:t>
            </a:r>
          </a:p>
          <a:p>
            <a:r>
              <a:rPr lang="en-US" sz="2000" b="1" dirty="0" smtClean="0"/>
              <a:t>     river miles) – outside of established protection zones related to erosion control</a:t>
            </a:r>
          </a:p>
          <a:p>
            <a:r>
              <a:rPr lang="en-US" sz="2000" b="1" dirty="0" smtClean="0"/>
              <a:t>     and/or landowner non-consents.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A total of 1,800 actual infestation acres have been treated across multiple land </a:t>
            </a:r>
          </a:p>
          <a:p>
            <a:r>
              <a:rPr lang="en-US" sz="2000" b="1" dirty="0" smtClean="0"/>
              <a:t>     ownerships, over an 8-year program, costing approximately $3,000,000.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Water salvage is estimated at approximately 0.8 acre-feet per acre of saltcedar   </a:t>
            </a:r>
          </a:p>
          <a:p>
            <a:r>
              <a:rPr lang="en-US" sz="2000" b="1" dirty="0" smtClean="0"/>
              <a:t>     actual canopy area treated per year (Neale et al. 2011) </a:t>
            </a:r>
            <a:r>
              <a:rPr lang="en-US" sz="2000" b="1" baseline="30000" dirty="0" smtClean="0"/>
              <a:t>1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Approximately 5,000 acres of river channel and riparian zones have been </a:t>
            </a:r>
          </a:p>
          <a:p>
            <a:r>
              <a:rPr lang="en-US" sz="2000" b="1" dirty="0" smtClean="0"/>
              <a:t>     naturally restored to predominantly native species through release of competition   </a:t>
            </a:r>
          </a:p>
          <a:p>
            <a:r>
              <a:rPr lang="en-US" sz="2000" b="1" dirty="0" smtClean="0"/>
              <a:t>     with saltcedar, in combination with reduced agricultural irrigation withdrawal </a:t>
            </a:r>
          </a:p>
          <a:p>
            <a:r>
              <a:rPr lang="en-US" sz="2000" b="1" dirty="0" smtClean="0"/>
              <a:t>     from the river system.</a:t>
            </a:r>
          </a:p>
          <a:p>
            <a:endParaRPr lang="en-US" sz="2000" b="1" dirty="0" smtClean="0"/>
          </a:p>
          <a:p>
            <a:r>
              <a:rPr lang="en-US" sz="1400" b="1" baseline="30000" dirty="0" smtClean="0"/>
              <a:t>1</a:t>
            </a:r>
            <a:r>
              <a:rPr lang="en-US" sz="1200" b="1" dirty="0" smtClean="0"/>
              <a:t>  Neale, C.M., S. </a:t>
            </a:r>
            <a:r>
              <a:rPr lang="en-US" sz="1200" b="1" dirty="0" err="1" smtClean="0"/>
              <a:t>Taghvaeian</a:t>
            </a:r>
            <a:r>
              <a:rPr lang="en-US" sz="1200" b="1" dirty="0" smtClean="0"/>
              <a:t>, H. </a:t>
            </a:r>
            <a:r>
              <a:rPr lang="en-US" sz="1200" b="1" dirty="0" err="1" smtClean="0"/>
              <a:t>Geli</a:t>
            </a:r>
            <a:r>
              <a:rPr lang="en-US" sz="1200" b="1" dirty="0" smtClean="0"/>
              <a:t>, S. </a:t>
            </a:r>
            <a:r>
              <a:rPr lang="en-US" sz="1200" b="1" dirty="0" err="1" smtClean="0"/>
              <a:t>Sivarajan</a:t>
            </a:r>
            <a:r>
              <a:rPr lang="en-US" sz="1200" b="1" dirty="0" smtClean="0"/>
              <a:t>, A. </a:t>
            </a:r>
            <a:r>
              <a:rPr lang="en-US" sz="1200" b="1" dirty="0" err="1" smtClean="0"/>
              <a:t>Masih</a:t>
            </a:r>
            <a:r>
              <a:rPr lang="en-US" sz="1200" b="1" dirty="0" smtClean="0"/>
              <a:t>, R. Pack, A. </a:t>
            </a:r>
            <a:r>
              <a:rPr lang="en-US" sz="1200" b="1" dirty="0" err="1" smtClean="0"/>
              <a:t>Witheral</a:t>
            </a:r>
            <a:r>
              <a:rPr lang="en-US" sz="1200" b="1" dirty="0" smtClean="0"/>
              <a:t>, S. O’Meara, and R. Simms.  2011.  Evapotranspiration water use analysis of saltcedar and other vegetation in the Mojave River floodplain, 2007 and 2010.  Mojave Water Agency Water Supply Management Study, Phase I Report.  Department of Civil and Environmental Engineering, Utah State University, Logan, UT; and Bureau of Reclamation, Temecula, CA.</a:t>
            </a:r>
            <a:endParaRPr lang="en-US" sz="1200" b="1" dirty="0"/>
          </a:p>
        </p:txBody>
      </p:sp>
      <p:sp>
        <p:nvSpPr>
          <p:cNvPr id="6" name="Rectangle 5"/>
          <p:cNvSpPr/>
          <p:nvPr/>
        </p:nvSpPr>
        <p:spPr>
          <a:xfrm>
            <a:off x="152400" y="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Given all these constraints,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kldir\Projects\Projects - PMC\Mojave River Saltcedar Management\Images\Phase II-III Recon 041411\P10208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752600"/>
            <a:ext cx="2276969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Tamarix ramosissima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Arrow Connector 4"/>
          <p:cNvCxnSpPr>
            <a:stCxn id="3" idx="2"/>
          </p:cNvCxnSpPr>
          <p:nvPr/>
        </p:nvCxnSpPr>
        <p:spPr bwMode="auto">
          <a:xfrm>
            <a:off x="1290885" y="2091154"/>
            <a:ext cx="80715" cy="5758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53003" y="76200"/>
            <a:ext cx="85861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/>
              <a:t>Tamarisk species effects – two (possibly three) species – </a:t>
            </a:r>
            <a:endParaRPr lang="en-US" sz="2800" b="1" dirty="0" smtClean="0"/>
          </a:p>
          <a:p>
            <a:pPr lvl="0"/>
            <a:r>
              <a:rPr lang="en-US" sz="2800" b="1" i="1" dirty="0" smtClean="0"/>
              <a:t>Tamarix </a:t>
            </a:r>
            <a:r>
              <a:rPr lang="en-US" sz="2800" b="1" i="1" dirty="0"/>
              <a:t>ramosissima, T. parviflora, T. </a:t>
            </a:r>
            <a:r>
              <a:rPr lang="en-US" sz="2800" b="1" i="1" dirty="0" smtClean="0"/>
              <a:t>chinensis</a:t>
            </a:r>
          </a:p>
          <a:p>
            <a:pPr lvl="0"/>
            <a:r>
              <a:rPr lang="en-US" sz="2000" b="1" dirty="0" smtClean="0"/>
              <a:t> </a:t>
            </a:r>
            <a:r>
              <a:rPr lang="en-US" sz="2000" b="1" dirty="0"/>
              <a:t>– with possible hybrids between </a:t>
            </a:r>
            <a:r>
              <a:rPr lang="en-US" sz="2000" b="1" dirty="0" smtClean="0"/>
              <a:t>these </a:t>
            </a:r>
            <a:r>
              <a:rPr lang="en-US" sz="2000" b="1" dirty="0"/>
              <a:t>species</a:t>
            </a:r>
            <a:r>
              <a:rPr lang="en-US" sz="2000" b="1" dirty="0" smtClean="0"/>
              <a:t>.</a:t>
            </a:r>
          </a:p>
          <a:p>
            <a:pPr lvl="0"/>
            <a:r>
              <a:rPr lang="en-US" sz="2000" b="1" dirty="0" smtClean="0"/>
              <a:t> – different phenological maturation rates.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81800" y="1752600"/>
            <a:ext cx="1957972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Arial" pitchFamily="34" charset="0"/>
                <a:cs typeface="Arial" pitchFamily="34" charset="0"/>
              </a:rPr>
              <a:t>Tamarix parviflora</a:t>
            </a:r>
            <a:endParaRPr lang="en-US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2362200"/>
            <a:ext cx="9004453" cy="432426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457200" lvl="2">
              <a:buFont typeface="Wingdings" pitchFamily="2" charset="2"/>
              <a:buChar char="Ø"/>
            </a:pPr>
            <a:r>
              <a:rPr lang="en-US" sz="1900" b="1" dirty="0" smtClean="0"/>
              <a:t> Mojave River watershed dynamics</a:t>
            </a:r>
          </a:p>
          <a:p>
            <a:pPr lvl="2">
              <a:buFont typeface="Arial" pitchFamily="34" charset="0"/>
              <a:buChar char="•"/>
            </a:pPr>
            <a:r>
              <a:rPr lang="en-US" sz="1900" b="1" dirty="0" smtClean="0"/>
              <a:t> Significant fall in elevation, from Mojave Forks to Barstow, yielding significant </a:t>
            </a:r>
          </a:p>
          <a:p>
            <a:pPr lvl="2"/>
            <a:r>
              <a:rPr lang="en-US" sz="1900" b="1" dirty="0" smtClean="0"/>
              <a:t>   differences in riverine micro-climate.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sz="1900" b="1" dirty="0" smtClean="0"/>
              <a:t> Significant changes in geology affecting both micro-climate (e.g., Mojave </a:t>
            </a:r>
          </a:p>
          <a:p>
            <a:pPr marL="914400" lvl="3"/>
            <a:r>
              <a:rPr lang="en-US" sz="1900" b="1" dirty="0" smtClean="0"/>
              <a:t>   Narrows), and particularly groundwater depth.</a:t>
            </a:r>
          </a:p>
          <a:p>
            <a:pPr lvl="4">
              <a:buFont typeface="Wingdings" pitchFamily="2" charset="2"/>
              <a:buChar char="ü"/>
            </a:pPr>
            <a:r>
              <a:rPr lang="en-US" sz="1900" b="1" dirty="0" smtClean="0"/>
              <a:t> Geologic “sills” at Mojave Narrows and Camp Cady</a:t>
            </a:r>
          </a:p>
          <a:p>
            <a:pPr lvl="4">
              <a:buFont typeface="Wingdings" pitchFamily="2" charset="2"/>
              <a:buChar char="ü"/>
            </a:pPr>
            <a:r>
              <a:rPr lang="en-US" sz="1900" dirty="0" smtClean="0"/>
              <a:t> </a:t>
            </a:r>
            <a:r>
              <a:rPr lang="en-US" sz="1900" b="1" dirty="0" smtClean="0"/>
              <a:t>Other areas without sills, keeping groundwater at deeper depths.</a:t>
            </a:r>
          </a:p>
          <a:p>
            <a:pPr lvl="4"/>
            <a:endParaRPr lang="en-US" sz="800" b="1" dirty="0" smtClean="0"/>
          </a:p>
          <a:p>
            <a:pPr marL="457200" lvl="2">
              <a:buFont typeface="Wingdings" pitchFamily="2" charset="2"/>
              <a:buChar char="Ø"/>
            </a:pPr>
            <a:r>
              <a:rPr lang="en-US" sz="1900" b="1" dirty="0" smtClean="0"/>
              <a:t> Different optimum herbicidal treatment timing</a:t>
            </a:r>
          </a:p>
          <a:p>
            <a:pPr lvl="3">
              <a:buFont typeface="Arial" pitchFamily="34" charset="0"/>
              <a:buChar char="•"/>
            </a:pPr>
            <a:r>
              <a:rPr lang="en-US" sz="1900" b="1" i="1" dirty="0" smtClean="0"/>
              <a:t> T. parviflora</a:t>
            </a:r>
            <a:r>
              <a:rPr lang="en-US" sz="1900" b="1" dirty="0" smtClean="0"/>
              <a:t> – earlier</a:t>
            </a:r>
          </a:p>
          <a:p>
            <a:pPr lvl="3">
              <a:buFont typeface="Arial" pitchFamily="34" charset="0"/>
              <a:buChar char="•"/>
            </a:pPr>
            <a:r>
              <a:rPr lang="en-US" sz="1900" b="1" i="1" dirty="0" smtClean="0"/>
              <a:t> T. ramosissima / chinensis</a:t>
            </a:r>
            <a:r>
              <a:rPr lang="en-US" sz="1900" b="1" dirty="0" smtClean="0"/>
              <a:t> – later</a:t>
            </a:r>
          </a:p>
          <a:p>
            <a:pPr lvl="3"/>
            <a:endParaRPr lang="en-US" sz="1000" b="1" dirty="0" smtClean="0"/>
          </a:p>
          <a:p>
            <a:pPr marL="457200" lvl="3">
              <a:buFont typeface="Wingdings" pitchFamily="2" charset="2"/>
              <a:buChar char="Ø"/>
            </a:pPr>
            <a:r>
              <a:rPr lang="en-US" sz="1900" b="1" dirty="0" smtClean="0"/>
              <a:t> Requirement to spray after September 15 to avoid bird nesting period </a:t>
            </a:r>
          </a:p>
          <a:p>
            <a:pPr marL="457200" lvl="3"/>
            <a:r>
              <a:rPr lang="en-US" sz="1900" b="1" dirty="0" smtClean="0"/>
              <a:t>     necessitates late treatment, which is not optimum for</a:t>
            </a:r>
            <a:r>
              <a:rPr lang="en-US" sz="1900" b="1" i="1" dirty="0" smtClean="0"/>
              <a:t> T</a:t>
            </a:r>
            <a:r>
              <a:rPr lang="en-US" sz="1900" b="1" dirty="0" smtClean="0"/>
              <a:t>.</a:t>
            </a:r>
            <a:r>
              <a:rPr lang="en-US" sz="1900" b="1" i="1" dirty="0" smtClean="0"/>
              <a:t> parviflora</a:t>
            </a:r>
            <a:r>
              <a:rPr lang="en-US" sz="1900" b="1" dirty="0" smtClean="0"/>
              <a:t>.</a:t>
            </a:r>
          </a:p>
          <a:p>
            <a:pPr marL="457200" lvl="3"/>
            <a:endParaRPr lang="en-US" sz="1000" b="1" dirty="0" smtClean="0"/>
          </a:p>
          <a:p>
            <a:pPr marL="457200">
              <a:buFont typeface="Wingdings" pitchFamily="2" charset="2"/>
              <a:buChar char="Ø"/>
            </a:pPr>
            <a:r>
              <a:rPr lang="en-US" sz="1900" b="1" dirty="0" smtClean="0"/>
              <a:t> Possible differential herbivory by </a:t>
            </a:r>
            <a:r>
              <a:rPr lang="en-US" sz="1900" b="1" i="1" dirty="0" smtClean="0"/>
              <a:t>Diorhabda</a:t>
            </a:r>
            <a:r>
              <a:rPr lang="en-US" sz="1900" b="1" dirty="0" smtClean="0"/>
              <a:t> species (if and when introduced).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2"/>
          </p:cNvCxnSpPr>
          <p:nvPr/>
        </p:nvCxnSpPr>
        <p:spPr bwMode="auto">
          <a:xfrm>
            <a:off x="7760786" y="2091154"/>
            <a:ext cx="168529" cy="72824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0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185557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</a:rPr>
              <a:t>Diurnal timing effects on foliar spraying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bg1"/>
                </a:solidFill>
              </a:rPr>
              <a:t> Southwest desert environment (heat and aridity) affects </a:t>
            </a:r>
          </a:p>
          <a:p>
            <a:pPr lvl="1"/>
            <a:r>
              <a:rPr lang="en-US" sz="1900" b="1" dirty="0" smtClean="0">
                <a:solidFill>
                  <a:schemeClr val="bg1"/>
                </a:solidFill>
              </a:rPr>
              <a:t>     optimum timing during the day for foliar spraying</a:t>
            </a:r>
          </a:p>
          <a:p>
            <a:pPr lvl="2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 Chemical volatilization – increases herbicide “lift and drift”</a:t>
            </a:r>
          </a:p>
          <a:p>
            <a:pPr lvl="2">
              <a:buFont typeface="Arial" pitchFamily="34" charset="0"/>
              <a:buChar char="•"/>
            </a:pPr>
            <a:r>
              <a:rPr lang="en-US" sz="1900" b="1" dirty="0" smtClean="0">
                <a:solidFill>
                  <a:schemeClr val="bg1"/>
                </a:solidFill>
              </a:rPr>
              <a:t> Tamarisk </a:t>
            </a:r>
            <a:r>
              <a:rPr lang="en-US" sz="1900" b="1" dirty="0" err="1" smtClean="0">
                <a:solidFill>
                  <a:schemeClr val="bg1"/>
                </a:solidFill>
              </a:rPr>
              <a:t>stomatal</a:t>
            </a:r>
            <a:r>
              <a:rPr lang="en-US" sz="1900" b="1" dirty="0" smtClean="0">
                <a:solidFill>
                  <a:schemeClr val="bg1"/>
                </a:solidFill>
              </a:rPr>
              <a:t> opening reduction or restriction above </a:t>
            </a:r>
          </a:p>
          <a:p>
            <a:pPr lvl="2"/>
            <a:r>
              <a:rPr lang="en-US" sz="1900" b="1" dirty="0" smtClean="0">
                <a:solidFill>
                  <a:schemeClr val="bg1"/>
                </a:solidFill>
              </a:rPr>
              <a:t>   90</a:t>
            </a:r>
            <a:r>
              <a:rPr lang="en-US" sz="1900" b="1" baseline="30000" dirty="0" smtClean="0">
                <a:solidFill>
                  <a:schemeClr val="bg1"/>
                </a:solidFill>
              </a:rPr>
              <a:t>o</a:t>
            </a:r>
            <a:r>
              <a:rPr lang="en-US" sz="1900" b="1" dirty="0" smtClean="0">
                <a:solidFill>
                  <a:schemeClr val="bg1"/>
                </a:solidFill>
              </a:rPr>
              <a:t>F – reduces atmospheric exchange – reduces herbicide </a:t>
            </a:r>
          </a:p>
          <a:p>
            <a:pPr lvl="2"/>
            <a:r>
              <a:rPr lang="en-US" sz="1900" b="1" dirty="0" smtClean="0">
                <a:solidFill>
                  <a:schemeClr val="bg1"/>
                </a:solidFill>
              </a:rPr>
              <a:t>   uptake.</a:t>
            </a:r>
          </a:p>
          <a:p>
            <a:endParaRPr lang="en-US" sz="1900" b="1" dirty="0" smtClean="0">
              <a:solidFill>
                <a:schemeClr val="bg1"/>
              </a:solidFill>
            </a:endParaRPr>
          </a:p>
          <a:p>
            <a:pPr marL="457200">
              <a:buFont typeface="Wingdings" pitchFamily="2" charset="2"/>
              <a:buChar char="Ø"/>
            </a:pPr>
            <a:r>
              <a:rPr lang="en-US" sz="1900" b="1" dirty="0" smtClean="0">
                <a:solidFill>
                  <a:schemeClr val="bg1"/>
                </a:solidFill>
              </a:rPr>
              <a:t> Applicator constraints -- work limited hours (early, partial </a:t>
            </a:r>
          </a:p>
          <a:p>
            <a:pPr marL="457200"/>
            <a:r>
              <a:rPr lang="en-US" sz="1900" b="1" dirty="0" smtClean="0">
                <a:solidFill>
                  <a:schemeClr val="bg1"/>
                </a:solidFill>
              </a:rPr>
              <a:t>     days) during hotter air temperatures.</a:t>
            </a:r>
            <a:endParaRPr lang="en-US" sz="1900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PICT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4000500"/>
            <a:ext cx="3302000" cy="2476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506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26" name="Picture 2" descr="C:\kldir\Projects\Newberry Springs Water Conservation and Crop Conversion\Desert Panicgrass\Seed Collection\053114_M_H_CC\IMG_2648.JPG"/>
          <p:cNvPicPr>
            <a:picLocks noChangeAspect="1" noChangeArrowheads="1"/>
          </p:cNvPicPr>
          <p:nvPr/>
        </p:nvPicPr>
        <p:blipFill>
          <a:blip r:embed="rId3" cstate="print"/>
          <a:srcRect b="18750"/>
          <a:stretch>
            <a:fillRect/>
          </a:stretch>
        </p:blipFill>
        <p:spPr bwMode="auto">
          <a:xfrm>
            <a:off x="5638800" y="4648200"/>
            <a:ext cx="32512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" name="Picture 3" descr="C:\Users\Dustin.Detweiler.000\Documents\My ECO-site Pictures\00_pics_wk_0529\DSCN7869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4648200"/>
            <a:ext cx="3381375" cy="1990725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C:\kldir\Projects\Projects - PMC\Mojave River Saltcedar Management\Images\Initial Recon 030210\P10105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438400"/>
            <a:ext cx="32512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3000" y="304800"/>
            <a:ext cx="7978659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Plant morphological effects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Scattered, patchy stand distribution – increased time and labor for coverage.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2" name="Picture 2" descr="C:\kldir\Projects\Projects - PMC\Mojave River Saltcedar Management\Images\Phase II-III Recon 041411\P1020844.JPG"/>
          <p:cNvPicPr>
            <a:picLocks noChangeAspect="1" noChangeArrowheads="1"/>
          </p:cNvPicPr>
          <p:nvPr/>
        </p:nvPicPr>
        <p:blipFill>
          <a:blip r:embed="rId6" cstate="print"/>
          <a:srcRect t="3750" b="18750"/>
          <a:stretch>
            <a:fillRect/>
          </a:stretch>
        </p:blipFill>
        <p:spPr bwMode="auto">
          <a:xfrm>
            <a:off x="228600" y="2457530"/>
            <a:ext cx="3352800" cy="1948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7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IMG_27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04800"/>
            <a:ext cx="3251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MG_2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4191000"/>
            <a:ext cx="3251200" cy="2438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581400" y="152400"/>
            <a:ext cx="5673091" cy="3893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en-US" sz="1900" dirty="0" smtClean="0"/>
              <a:t> Individually large, clonal (“clumpy”) plants, with </a:t>
            </a:r>
          </a:p>
          <a:p>
            <a:pPr marL="0" lvl="1"/>
            <a:r>
              <a:rPr lang="en-US" sz="1900" dirty="0" smtClean="0"/>
              <a:t>     layered canopies and very high canopy volume </a:t>
            </a:r>
          </a:p>
          <a:p>
            <a:pPr marL="0" lvl="1"/>
            <a:r>
              <a:rPr lang="en-US" sz="1900" dirty="0" smtClean="0"/>
              <a:t>     (laterally and vertically).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1900" dirty="0" smtClean="0"/>
              <a:t> Increased time, labor, materials, and need for </a:t>
            </a:r>
          </a:p>
          <a:p>
            <a:pPr marL="457200" lvl="2"/>
            <a:r>
              <a:rPr lang="en-US" sz="1900" dirty="0" smtClean="0"/>
              <a:t>   higher pressure sprayer technology for full </a:t>
            </a:r>
          </a:p>
          <a:p>
            <a:pPr marL="457200" lvl="2"/>
            <a:r>
              <a:rPr lang="en-US" sz="1900" dirty="0" smtClean="0"/>
              <a:t>   canopy coverage with foliar techniques.</a:t>
            </a:r>
          </a:p>
          <a:p>
            <a:pPr marL="457200" lvl="2"/>
            <a:endParaRPr lang="en-US" sz="1900" dirty="0" smtClean="0">
              <a:solidFill>
                <a:schemeClr val="bg1"/>
              </a:solidFill>
            </a:endParaRPr>
          </a:p>
          <a:p>
            <a:pPr marL="457200" lvl="2"/>
            <a:endParaRPr lang="en-US" sz="1900" dirty="0" smtClean="0">
              <a:solidFill>
                <a:schemeClr val="bg1"/>
              </a:solidFill>
            </a:endParaRPr>
          </a:p>
          <a:p>
            <a:pPr marL="0" lvl="2">
              <a:buFont typeface="Wingdings" pitchFamily="2" charset="2"/>
              <a:buChar char="Ø"/>
            </a:pPr>
            <a:r>
              <a:rPr lang="en-US" sz="1900" i="1" dirty="0" smtClean="0">
                <a:solidFill>
                  <a:schemeClr val="bg1"/>
                </a:solidFill>
              </a:rPr>
              <a:t> Nearly impossible to conduct basal bark treatment </a:t>
            </a:r>
          </a:p>
          <a:p>
            <a:pPr marL="0" lvl="2"/>
            <a:r>
              <a:rPr lang="en-US" sz="1900" dirty="0" smtClean="0">
                <a:solidFill>
                  <a:schemeClr val="bg1"/>
                </a:solidFill>
              </a:rPr>
              <a:t>due to limited access to plant interiors.</a:t>
            </a:r>
          </a:p>
          <a:p>
            <a:pPr marL="0" lvl="2"/>
            <a:endParaRPr lang="en-US" sz="19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Increased time, labor, and materials for full coverage </a:t>
            </a:r>
          </a:p>
          <a:p>
            <a:r>
              <a:rPr lang="en-US" sz="1900" dirty="0" smtClean="0">
                <a:solidFill>
                  <a:schemeClr val="bg1"/>
                </a:solidFill>
              </a:rPr>
              <a:t>with cut-stump techniques.</a:t>
            </a:r>
            <a:endParaRPr lang="en-US"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105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P1010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4648200"/>
            <a:ext cx="2794000" cy="20955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P10106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51095" y="464820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P10106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464820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2178" y="426579"/>
            <a:ext cx="9113892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buFont typeface="Wingdings" pitchFamily="2" charset="2"/>
              <a:buChar char="Ø"/>
            </a:pPr>
            <a:r>
              <a:rPr lang="en-US" sz="1900" dirty="0" smtClean="0"/>
              <a:t> Very sandy streambed and riparian soils, resulting from stream flow dynamics and </a:t>
            </a:r>
          </a:p>
          <a:p>
            <a:pPr lvl="1"/>
            <a:r>
              <a:rPr lang="en-US" sz="1900" dirty="0" smtClean="0"/>
              <a:t>     localized high wind erosion impacts.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 Limits equipment access.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 Increases water infiltration and deep percolation, while lowering water holding </a:t>
            </a:r>
          </a:p>
          <a:p>
            <a:pPr lvl="2"/>
            <a:r>
              <a:rPr lang="en-US" sz="1900" dirty="0" smtClean="0"/>
              <a:t>   capacity in the root zone.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sz="1900" dirty="0" smtClean="0"/>
              <a:t> Reduces plant vigor and atmospheric exchange, reducing herbicide uptake.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sz="1900" dirty="0" smtClean="0"/>
              <a:t> Reduces vigor and competiveness of associated desirable vegetation.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/>
              <a:t> Soil and climate interaction makes tamarisk distribution and morphology even </a:t>
            </a:r>
          </a:p>
          <a:p>
            <a:pPr lvl="2"/>
            <a:r>
              <a:rPr lang="en-US" sz="1900" dirty="0" smtClean="0"/>
              <a:t>   more patchy and clumpy.</a:t>
            </a:r>
          </a:p>
          <a:p>
            <a:pPr marL="914400" lvl="3">
              <a:buFont typeface="Arial" pitchFamily="34" charset="0"/>
              <a:buChar char="•"/>
            </a:pPr>
            <a:r>
              <a:rPr lang="en-US" sz="1900" dirty="0" smtClean="0"/>
              <a:t> Creates constraints relative to preservation of:</a:t>
            </a:r>
          </a:p>
          <a:p>
            <a:pPr marL="1371600" lvl="4">
              <a:buFont typeface="Wingdings" pitchFamily="2" charset="2"/>
              <a:buChar char="ü"/>
            </a:pPr>
            <a:r>
              <a:rPr lang="en-US" sz="1900" dirty="0" smtClean="0"/>
              <a:t> Aesthetics for adjacent landowners.</a:t>
            </a:r>
          </a:p>
          <a:p>
            <a:pPr marL="1371600" lvl="4">
              <a:buFont typeface="Wingdings" pitchFamily="2" charset="2"/>
              <a:buChar char="ü"/>
            </a:pPr>
            <a:r>
              <a:rPr lang="en-US" sz="1900" dirty="0" smtClean="0"/>
              <a:t> Streambank and flood control berm stabilization and maintenance.</a:t>
            </a:r>
          </a:p>
          <a:p>
            <a:pPr marL="457200"/>
            <a:endParaRPr lang="en-US" sz="1900" dirty="0" smtClean="0"/>
          </a:p>
          <a:p>
            <a:pPr marL="457200">
              <a:buFont typeface="Wingdings" pitchFamily="2" charset="2"/>
              <a:buChar char="Ø"/>
            </a:pPr>
            <a:r>
              <a:rPr lang="en-US" sz="1900" dirty="0" smtClean="0"/>
              <a:t> Difficult to maintain sufficient cover of desirable species to reduce erosion.</a:t>
            </a:r>
            <a:endParaRPr lang="en-US" sz="1900" dirty="0"/>
          </a:p>
        </p:txBody>
      </p:sp>
      <p:sp>
        <p:nvSpPr>
          <p:cNvPr id="9" name="Rectangle 8"/>
          <p:cNvSpPr/>
          <p:nvPr/>
        </p:nvSpPr>
        <p:spPr>
          <a:xfrm>
            <a:off x="381000" y="-35860"/>
            <a:ext cx="18044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/>
              <a:t>Soil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kldir\Projects\Projects - PMC\Mojave River Saltcedar Management\Images\Camp Cady Treatment Differences\East Part\IMG_29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kldir\Projects\Newberry Springs Water Conservation and Crop Conversion\Camp Cady Restoration\Images\Camp Cady Scenes\Camp Ca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2672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2400" y="93583"/>
            <a:ext cx="91075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 smtClean="0"/>
              <a:t>Habitat effects</a:t>
            </a: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/>
              <a:t> Potential Southwestern willow flycatcher (SWF) habitat at Mojave Narrows and </a:t>
            </a:r>
          </a:p>
          <a:p>
            <a:pPr lvl="1"/>
            <a:r>
              <a:rPr lang="en-US" sz="1900" dirty="0" smtClean="0"/>
              <a:t>    Camp Cady.  If so designated in the future, represents technical and political issues </a:t>
            </a:r>
          </a:p>
          <a:p>
            <a:pPr lvl="1"/>
            <a:r>
              <a:rPr lang="en-US" sz="1900" dirty="0" smtClean="0"/>
              <a:t>    that might limit options for controlling tamarisk.</a:t>
            </a:r>
          </a:p>
          <a:p>
            <a:pPr lvl="1"/>
            <a:endParaRPr lang="en-US" sz="19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Dunes formed below tamarisk are habitat for potentially sensitive species such as 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    desert panicgrass (</a:t>
            </a:r>
            <a:r>
              <a:rPr lang="en-US" sz="1900" i="1" dirty="0" smtClean="0">
                <a:solidFill>
                  <a:schemeClr val="bg1"/>
                </a:solidFill>
              </a:rPr>
              <a:t>Panicum urvilleanum</a:t>
            </a:r>
            <a:r>
              <a:rPr lang="en-US" sz="1900" dirty="0" smtClean="0">
                <a:solidFill>
                  <a:schemeClr val="bg1"/>
                </a:solidFill>
              </a:rPr>
              <a:t>) and desert twinbugs (</a:t>
            </a:r>
            <a:r>
              <a:rPr lang="en-US" sz="1900" i="1" dirty="0" smtClean="0">
                <a:solidFill>
                  <a:schemeClr val="bg1"/>
                </a:solidFill>
              </a:rPr>
              <a:t>Dicoria canescens</a:t>
            </a:r>
            <a:r>
              <a:rPr lang="en-US" sz="1900" dirty="0" smtClean="0">
                <a:solidFill>
                  <a:schemeClr val="bg1"/>
                </a:solidFill>
              </a:rPr>
              <a:t>).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2400" y="2667000"/>
            <a:ext cx="5257800" cy="4038600"/>
            <a:chOff x="152400" y="2667000"/>
            <a:chExt cx="5257800" cy="4038600"/>
          </a:xfrm>
        </p:grpSpPr>
        <p:pic>
          <p:nvPicPr>
            <p:cNvPr id="4" name="Picture 3" descr="IMG_2506.JP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2667000"/>
              <a:ext cx="5257800" cy="4038600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</p:pic>
        <p:pic>
          <p:nvPicPr>
            <p:cNvPr id="6" name="Picture 5" descr="DSCN177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71800" y="4876800"/>
              <a:ext cx="2255520" cy="16916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3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205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200" y="0"/>
            <a:ext cx="91440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/>
              <a:t>Water conservation, salvage, and recharge effects / issues</a:t>
            </a:r>
          </a:p>
          <a:p>
            <a:pPr lvl="1"/>
            <a:endParaRPr lang="en-US" sz="1900" dirty="0" smtClean="0">
              <a:solidFill>
                <a:schemeClr val="bg1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Effluent and aquifer recharge discharge sites into the Mojave River increase islands </a:t>
            </a:r>
          </a:p>
          <a:p>
            <a:pPr lvl="1"/>
            <a:r>
              <a:rPr lang="en-US" sz="1900" dirty="0" smtClean="0">
                <a:solidFill>
                  <a:schemeClr val="bg1"/>
                </a:solidFill>
              </a:rPr>
              <a:t>     of tamarisk establishment, propagule dissemination, and stand expansion.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 CDFW Fishery discharge site [up to 8,000,000 gallons (~25 ac-ft) per day].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 MWA aquifer recharge sites (2).</a:t>
            </a:r>
          </a:p>
          <a:p>
            <a:pPr lvl="2">
              <a:buFont typeface="Arial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 Victor Valley Wastewater Reclamation Authority and Barstow water treatment </a:t>
            </a:r>
          </a:p>
          <a:p>
            <a:pPr lvl="2"/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ponds and discharge sites.</a:t>
            </a:r>
          </a:p>
          <a:p>
            <a:pPr lvl="2"/>
            <a:endParaRPr lang="en-US" sz="1900" dirty="0" smtClean="0">
              <a:solidFill>
                <a:schemeClr val="bg1"/>
              </a:solidFill>
            </a:endParaRPr>
          </a:p>
          <a:p>
            <a:pPr marL="457200" lvl="2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Mojave Water Agency – large $$$ and priority consideration – tamarisk control for </a:t>
            </a:r>
          </a:p>
          <a:p>
            <a:pPr marL="457200" lvl="2"/>
            <a:r>
              <a:rPr lang="en-US" sz="1900" dirty="0" smtClean="0">
                <a:solidFill>
                  <a:schemeClr val="bg1"/>
                </a:solidFill>
              </a:rPr>
              <a:t>     groundwater salvage.</a:t>
            </a:r>
          </a:p>
          <a:p>
            <a:pPr lvl="2"/>
            <a:endParaRPr lang="en-US" sz="1900" dirty="0" smtClean="0">
              <a:solidFill>
                <a:schemeClr val="bg1"/>
              </a:solidFill>
            </a:endParaRPr>
          </a:p>
          <a:p>
            <a:pPr marL="457200" lvl="2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Mitigation properties (COE, CDFW, SBCO, and private developers) -- $$$ and priority </a:t>
            </a:r>
          </a:p>
          <a:p>
            <a:pPr marL="457200" lvl="2"/>
            <a:r>
              <a:rPr lang="en-US" sz="1900" dirty="0">
                <a:solidFill>
                  <a:schemeClr val="bg1"/>
                </a:solidFill>
              </a:rPr>
              <a:t> </a:t>
            </a:r>
            <a:r>
              <a:rPr lang="en-US" sz="1900" dirty="0" smtClean="0">
                <a:solidFill>
                  <a:schemeClr val="bg1"/>
                </a:solidFill>
              </a:rPr>
              <a:t>    consideration –  tamarisk control for habitat improvement.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4" name="Picture 3" descr="P10205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324350"/>
            <a:ext cx="3175000" cy="2381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1020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6530" y="3962400"/>
            <a:ext cx="3657600" cy="2743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-1"/>
            <a:ext cx="5181600" cy="6858001"/>
            <a:chOff x="1981200" y="-1"/>
            <a:chExt cx="5181600" cy="6858001"/>
          </a:xfrm>
        </p:grpSpPr>
        <p:pic>
          <p:nvPicPr>
            <p:cNvPr id="5" name="Picture 4" descr="BothSitesOverview_revised_041511.jp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81200" y="-1"/>
              <a:ext cx="5181600" cy="685800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 bwMode="auto">
            <a:xfrm>
              <a:off x="3073400" y="469900"/>
              <a:ext cx="381000" cy="368300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5295900" y="5918200"/>
              <a:ext cx="381000" cy="368300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8" name="Picture 7" descr="IMG_22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0" y="152400"/>
            <a:ext cx="3657600" cy="2743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226018"/>
            <a:ext cx="9144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chemeClr val="bg1"/>
                </a:solidFill>
              </a:rPr>
              <a:t>Multiple land ownership types</a:t>
            </a:r>
          </a:p>
          <a:p>
            <a:pPr marL="457200" lvl="0">
              <a:buFont typeface="Wingdings" pitchFamily="2" charset="2"/>
              <a:buChar char="Ø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lvl="0">
              <a:buFont typeface="Wingdings" pitchFamily="2" charset="2"/>
              <a:buChar char="Ø"/>
            </a:pPr>
            <a:endParaRPr lang="en-US" sz="1900" dirty="0" smtClean="0">
              <a:solidFill>
                <a:schemeClr val="bg1"/>
              </a:solidFill>
            </a:endParaRPr>
          </a:p>
          <a:p>
            <a:pPr marL="457200" lvl="0">
              <a:buFont typeface="Wingdings" pitchFamily="2" charset="2"/>
              <a:buChar char="Ø"/>
            </a:pPr>
            <a:endParaRPr lang="en-US" sz="1900" dirty="0" smtClean="0">
              <a:solidFill>
                <a:schemeClr val="bg1"/>
              </a:solidFill>
            </a:endParaRPr>
          </a:p>
          <a:p>
            <a:pPr marL="182880" lvl="0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Must be coordinated for effective, cross-</a:t>
            </a:r>
          </a:p>
          <a:p>
            <a:pPr marL="182880" lvl="0"/>
            <a:r>
              <a:rPr lang="en-US" sz="1900" dirty="0" smtClean="0">
                <a:solidFill>
                  <a:schemeClr val="bg1"/>
                </a:solidFill>
              </a:rPr>
              <a:t>     boundary treatment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Over 600 private landowners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County land ownership by SBCO Flood </a:t>
            </a:r>
          </a:p>
          <a:p>
            <a:pPr marL="182880" lvl="1"/>
            <a:r>
              <a:rPr lang="en-US" sz="1900" dirty="0" smtClean="0">
                <a:solidFill>
                  <a:schemeClr val="bg1"/>
                </a:solidFill>
              </a:rPr>
              <a:t>     Control District (no </a:t>
            </a:r>
            <a:r>
              <a:rPr lang="en-US" sz="1900" dirty="0" err="1" smtClean="0">
                <a:solidFill>
                  <a:schemeClr val="bg1"/>
                </a:solidFill>
              </a:rPr>
              <a:t>phreatophytes</a:t>
            </a:r>
            <a:r>
              <a:rPr lang="en-US" sz="1900" dirty="0" smtClean="0">
                <a:solidFill>
                  <a:schemeClr val="bg1"/>
                </a:solidFill>
              </a:rPr>
              <a:t>)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Federal land ownership by BLM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State land ownership by CDFW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Mitigation properties under the </a:t>
            </a:r>
          </a:p>
          <a:p>
            <a:pPr marL="182880" lvl="1"/>
            <a:r>
              <a:rPr lang="en-US" sz="1900" dirty="0" smtClean="0">
                <a:solidFill>
                  <a:schemeClr val="bg1"/>
                </a:solidFill>
              </a:rPr>
              <a:t>     management of SBCO, CDFW, USFWS,</a:t>
            </a:r>
          </a:p>
          <a:p>
            <a:pPr marL="182880" lvl="1"/>
            <a:r>
              <a:rPr lang="en-US" sz="1900" dirty="0" smtClean="0">
                <a:solidFill>
                  <a:schemeClr val="bg1"/>
                </a:solidFill>
              </a:rPr>
              <a:t>     and COE</a:t>
            </a:r>
          </a:p>
          <a:p>
            <a:pPr marL="182880" lvl="1">
              <a:buFont typeface="Wingdings" pitchFamily="2" charset="2"/>
              <a:buChar char="Ø"/>
            </a:pPr>
            <a:r>
              <a:rPr lang="en-US" sz="1900" dirty="0" smtClean="0">
                <a:solidFill>
                  <a:schemeClr val="bg1"/>
                </a:solidFill>
              </a:rPr>
              <a:t> Coordination of funding mechanisms </a:t>
            </a:r>
          </a:p>
          <a:p>
            <a:pPr marL="182880" lvl="1"/>
            <a:r>
              <a:rPr lang="en-US" sz="1900" dirty="0" smtClean="0">
                <a:solidFill>
                  <a:schemeClr val="bg1"/>
                </a:solidFill>
              </a:rPr>
              <a:t>     between CDFW, MWA, and MDRCD</a:t>
            </a:r>
            <a:endParaRPr lang="en-US" sz="1900" dirty="0">
              <a:solidFill>
                <a:schemeClr val="bg1"/>
              </a:solidFill>
            </a:endParaRPr>
          </a:p>
        </p:txBody>
      </p:sp>
      <p:pic>
        <p:nvPicPr>
          <p:cNvPr id="9" name="Picture 2" descr="C:\kldir\Projects\Newberry Springs Water Conservation and Crop Conversion\Camp Cady Restoration\Images\Camp Cady Scenes\Camp Cad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9730" y="2209800"/>
            <a:ext cx="32512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1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1065</Words>
  <Application>Microsoft Office PowerPoint</Application>
  <PresentationFormat>On-screen Show (4:3)</PresentationFormat>
  <Paragraphs>138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 Lair</dc:creator>
  <cp:lastModifiedBy>Shannon</cp:lastModifiedBy>
  <cp:revision>66</cp:revision>
  <dcterms:created xsi:type="dcterms:W3CDTF">2016-01-22T05:48:14Z</dcterms:created>
  <dcterms:modified xsi:type="dcterms:W3CDTF">2016-12-21T18:02:20Z</dcterms:modified>
</cp:coreProperties>
</file>